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55" r:id="rId8"/>
    <p:sldId id="1145" r:id="rId9"/>
    <p:sldId id="1146" r:id="rId10"/>
    <p:sldId id="1147" r:id="rId11"/>
    <p:sldId id="1148" r:id="rId12"/>
    <p:sldId id="1149" r:id="rId13"/>
    <p:sldId id="1150" r:id="rId14"/>
    <p:sldId id="1151" r:id="rId15"/>
    <p:sldId id="1152" r:id="rId16"/>
    <p:sldId id="1153" r:id="rId17"/>
    <p:sldId id="1154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热现象与物质世界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）该轿车保持此功率持续行驶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，需要消耗氢气的质量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9070" y="3510990"/>
                <a:ext cx="11440128" cy="3069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该轿车的功率</a:t>
                </a:r>
                <a:r>
                  <a:rPr lang="en-US" altLang="zh-CN" sz="2400" i="1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 dirty="0" err="1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Fv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1 500 N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10m/s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 dirty="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该轿车保持此功率持续行驶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1h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做的有用功</a:t>
                </a:r>
                <a:r>
                  <a:rPr lang="en-US" altLang="zh-CN" sz="2400" i="1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有用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Pt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3600s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sz="2400" kern="100" dirty="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+mn-lt"/>
                                <a:cs typeface="Times New Roman" panose="02020603050405020304" pitchFamily="18" charset="0"/>
                              </a:rPr>
                              <m:t>有用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+mn-lt"/>
                                <a:cs typeface="Times New Roman" panose="02020603050405020304" pitchFamily="18" charset="0"/>
                              </a:rPr>
                              <m:t>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zh-CN" altLang="zh-CN" sz="2400" kern="100" dirty="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氢气完全燃烧需要放出的热量</a:t>
                </a:r>
                <a:r>
                  <a:rPr lang="en-US" altLang="zh-CN" sz="2400" i="1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 kern="1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放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+mn-lt"/>
                                <a:cs typeface="Times New Roman" panose="02020603050405020304" pitchFamily="18" charset="0"/>
                              </a:rPr>
                              <m:t>有用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altLang="zh-CN" sz="2400" i="1" kern="100">
                            <a:latin typeface="+mn-lt"/>
                            <a:cs typeface="Times New Roman" panose="02020603050405020304" pitchFamily="18" charset="0"/>
                          </a:rPr>
                          <m:t>η</m:t>
                        </m:r>
                      </m:den>
                    </m:f>
                  </m:oMath>
                </a14:m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5.4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+mn-lt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50%</m:t>
                        </m:r>
                      </m:den>
                    </m:f>
                  </m:oMath>
                </a14:m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08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sz="2400" kern="100" dirty="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 kern="1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放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 dirty="0" err="1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zh-CN" altLang="zh-CN" sz="2400" kern="100" dirty="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需要消耗氢气质量</a:t>
                </a:r>
                <a:r>
                  <a:rPr lang="en-US" altLang="zh-CN" sz="2400" i="1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+mn-lt"/>
                                <a:cs typeface="Times New Roman" panose="02020603050405020304" pitchFamily="18" charset="0"/>
                              </a:rPr>
                              <m:t>放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𝒒</m:t>
                        </m:r>
                      </m:den>
                    </m:f>
                  </m:oMath>
                </a14:m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1.08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+mn-lt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1.5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+mn-lt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72kg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70" y="3510990"/>
                <a:ext cx="11440128" cy="3069110"/>
              </a:xfrm>
              <a:prstGeom prst="rect">
                <a:avLst/>
              </a:prstGeom>
              <a:blipFill>
                <a:blip r:embed="rId2"/>
                <a:stretch>
                  <a:fillRect l="-853" t="-199" r="-8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1283140"/>
            <a:ext cx="5349953" cy="227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淄博临淄区二模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）下列对古诗词中涉及的物态变化解释正确的是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渊冰厚三尺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素雪覆千里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的形成是凝华现象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雾里山疑失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雷鸣雨未休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的形成是汽化现象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山明水净夜来霜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数树深红出浅黄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的形成是凝固现象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可怜九月初三夜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露似真珠月似弓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的形成是液化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56274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ea typeface="等线" panose="02010600030101010101" pitchFamily="2" charset="-122"/>
              </a:rPr>
              <a:t>D</a:t>
            </a:r>
            <a:endParaRPr lang="zh-CN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三明三元区模拟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）有甲、乙两种不同的燃料，甲燃料的质量为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，乙燃料的质量为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，当甲、乙温度都升高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，吸收的热量如图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所示；甲、乙的燃料完全燃烧后放出的热量如图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所示，则下列说法正确的是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甲燃料的比热容等于乙的比热容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甲燃料的热值大于乙的热值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甲、乙物体温度都降低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甲、乙放出的热量一样多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相同质量的甲、乙燃料完全燃烧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甲放出的热量比乙的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134" y="2508458"/>
            <a:ext cx="4957239" cy="210763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40923" y="456322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07374" y="19850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4764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晋江模拟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申遗成功后，我们的年味越来越浓，文化活动层出不穷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请完成下题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）如图甲所示写春联时，墨汁未干，春联墨香四溢，说明分子在不停地做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，周围的人能从各个角度看到春联上的字，是因为字发生了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镜面反射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漫反射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846" y="1461889"/>
            <a:ext cx="6650872" cy="24893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1110" y="38610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501317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无规则运动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1858" y="556896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漫反射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）如图乙元宵节煮汤圆时是通过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方式改变汤圆的内能，煮汤圆共燃烧了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02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的天然气，已知天然气的热值是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，则这些天然气完全燃烧放出的热量为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___________J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）如图丙所示是传统的走马灯，当点燃灯罩内的蜡烛后，热空气上升驱动扇叶转动，立轴上的剪纸也随之转动起来，这个过程将热空气的内能转化为扇叶的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，这与四冲程汽油机的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冲程相似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885" y="4104969"/>
            <a:ext cx="5504608" cy="20603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07419" y="609329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47375" y="83671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90750" y="1910954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8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582524" y="302492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机械能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84460" y="359995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做功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泉州惠安县模拟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）小明非常喜欢学校食堂里的红烧土豆排骨这道菜，于是回家买了些土豆，想自己学做这道美味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他想利用所学知识测量土豆的密度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）把天平放到水平台上，将游码移至标尺左端的零刻度线处，调节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横梁平衡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）将土豆放在天平左盘，向右盘增减砝码并调节游码，当天平平衡时，砝码质量及游码在标尺上的位置如图所示，土豆的质量为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958" y="4162440"/>
            <a:ext cx="4871673" cy="220558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67175" y="194758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平衡螺母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011703" y="3581642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154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）由于土豆较大，无法放入量筒，于是小明将它缓缓放入一个盛满水的溢水杯中，直至浸没，测得浸出水的质量为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140 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则土豆的密度为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，若溢水杯的水没有装满，则测得土豆的密度与真实值相比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2984361"/>
            <a:ext cx="4871673" cy="22055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45881" y="141277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1.1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76063" y="193953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偏大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）小明又用家里的电子秤、杯子和水测出了土豆的密度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步骤如下：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把土豆放在水平放置的电子秤上，电子秤示数为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取下土豆，将装有适量水的杯子放在电子秤上，电子秤示数为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将用细线系好的土豆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在水中，水未溢出且土豆不触碰杯底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电子秤示数为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写出土豆的密度的表达式：</a:t>
            </a:r>
            <a:r>
              <a:rPr lang="en-US" altLang="zh-CN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en-US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4293096"/>
            <a:ext cx="4871673" cy="22055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18942" y="248213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缓缓浸没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943078" y="3374379"/>
                <a:ext cx="2287165" cy="6306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dirty="0">
                    <a:ea typeface="黑体" panose="02010609060101010101" pitchFamily="49" charset="-122"/>
                  </a:rPr>
                  <a:t>∙</a:t>
                </a:r>
                <a:r>
                  <a:rPr lang="en-US" altLang="zh-CN" sz="2400" i="1" dirty="0">
                    <a:ea typeface="等线" panose="02010600030101010101" pitchFamily="2" charset="-122"/>
                  </a:rPr>
                  <a:t>ρ</a:t>
                </a:r>
                <a:r>
                  <a:rPr lang="zh-CN" altLang="zh-CN" sz="24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/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078" y="3374379"/>
                <a:ext cx="2287165" cy="630685"/>
              </a:xfrm>
              <a:prstGeom prst="rect">
                <a:avLst/>
              </a:prstGeom>
              <a:blipFill>
                <a:blip r:embed="rId3"/>
                <a:stretch>
                  <a:fillRect t="-971" b="-19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自贡中考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）以下诗句描绘的情境不涉及分子热运动的是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菡萏香清画舸浮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满架蔷薇一院香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一行白鹭上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醒茶摇香叶初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醒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7574" y="14213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）小雨探究液体的凝固特点：先在两个相同容器中分别装入初温为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的水和某液体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，再各放入一个温度传感器，然后使它们冷却凝固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若单位时间内它们放出的热量相等，用测得的数据绘出两种物质温度随时间变化的图像，如图所示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），实验在标准大气压下进行，下列说法正确的是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的比热容为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放热能力比水放热能力强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~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时间段两种物质都是固液共存状态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刚好降到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水放出的热量小于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放出的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3260626"/>
            <a:ext cx="3159392" cy="22155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84066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）明代《天工开物》中记载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取诸麻、菜子入釜，文火慢炒，透出香气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改变内能的方式属于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热传递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透出香气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现象；温度越高，分子热运动越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9302" y="139037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热传递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295006" y="19497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扩散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44309" y="19390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剧烈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）所示，某小组在两个相同的烧杯中分别装入质量相同的水和食用油，比较它们的吸热能力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）为使两个电加热器在单位时间内放出的热量相同，电加热器的规格应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）本实验中使用的液体温度计是根据液体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的规律制成的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1772816"/>
            <a:ext cx="6984776" cy="28340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6614" y="522920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相同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743278" y="574663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热胀冷缩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3948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）每隔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 min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记录一次温度，并将数据记录在下表中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2.5 min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时，食用油中的温度计示数如图（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）所示，为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分析表中数据，发现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吸热能力强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94610"/>
              </p:ext>
            </p:extLst>
          </p:nvPr>
        </p:nvGraphicFramePr>
        <p:xfrm>
          <a:off x="524593" y="1920680"/>
          <a:ext cx="11043221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504907">
                  <a:extLst>
                    <a:ext uri="{9D8B030D-6E8A-4147-A177-3AD203B41FA5}">
                      <a16:colId xmlns:a16="http://schemas.microsoft.com/office/drawing/2014/main" val="2471431026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143038105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1262051961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2106667763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3307887458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1352335676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900312393"/>
                    </a:ext>
                  </a:extLst>
                </a:gridCol>
                <a:gridCol w="1076902">
                  <a:extLst>
                    <a:ext uri="{9D8B030D-6E8A-4147-A177-3AD203B41FA5}">
                      <a16:colId xmlns:a16="http://schemas.microsoft.com/office/drawing/2014/main" val="2053419622"/>
                    </a:ext>
                  </a:extLst>
                </a:gridCol>
              </a:tblGrid>
              <a:tr h="4907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加热时间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/min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09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水的温度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29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33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3813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食用油</a:t>
                      </a:r>
                      <a:r>
                        <a:rPr lang="zh-CN" sz="240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的温度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34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37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093082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637794" y="140903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46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02918" y="356449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9932" y="4149080"/>
            <a:ext cx="5772542" cy="23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）为使内部充有液态介质的电暖器通电后能迅速升温，内部应充入吸热能力较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弱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）的介质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仅从吸热能力的角度分析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4606" y="14988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弱　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50" y="2276872"/>
            <a:ext cx="745373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0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福州鼓楼区屏东中学三模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）如图甲所示的轿车，采用氢气燃料工作，发动机的效率为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%.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某次，该轿车在水平路面上以恒定功率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做直线运动，其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图像如图乙所示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已知汽车（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包括司乘人员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）的总质量为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500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，汽车行驶过程中所受阻力大小平均为车重的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，氢气的热值取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氢气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=1.5×10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J/kg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）汽车所受阻力的大小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5877426"/>
            <a:ext cx="1159328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汽车所受阻力的大小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1 500 kg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1 500 N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4689" y="3284984"/>
            <a:ext cx="6265618" cy="266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10~15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内汽车牵引力做的功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221088"/>
            <a:ext cx="117110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由图乙可知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10~15 s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内汽车做匀速直线运动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所受牵引力与阻力平衡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大小相等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即牵引力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1 500 N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故在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10~15 s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内汽车牵引力做的功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Fs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Fvt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1500N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10m/s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=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838" y="1442278"/>
            <a:ext cx="6252567" cy="26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1416</Words>
  <Application>Microsoft Office PowerPoint</Application>
  <PresentationFormat>自定义</PresentationFormat>
  <Paragraphs>119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434</cp:revision>
  <dcterms:created xsi:type="dcterms:W3CDTF">2020-11-06T05:24:00Z</dcterms:created>
  <dcterms:modified xsi:type="dcterms:W3CDTF">2025-09-10T12:55:17Z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